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0" r:id="rId6"/>
    <p:sldId id="262" r:id="rId7"/>
    <p:sldId id="263" r:id="rId8"/>
    <p:sldId id="266" r:id="rId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936" y="44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247842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145925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248882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302792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358545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4147813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23932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128118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2772313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92139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B813834-72C1-4502-A7C0-145CC8A923F7}" type="datetimeFigureOut">
              <a:rPr lang="tr-TR" smtClean="0"/>
              <a:t>29.11.2021</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61AD0D66-AD16-4482-9D66-FD835ACF377A}" type="slidenum">
              <a:rPr lang="tr-TR" smtClean="0"/>
              <a:t>‹#›</a:t>
            </a:fld>
            <a:endParaRPr lang="tr-TR" dirty="0"/>
          </a:p>
        </p:txBody>
      </p:sp>
    </p:spTree>
    <p:extLst>
      <p:ext uri="{BB962C8B-B14F-4D97-AF65-F5344CB8AC3E}">
        <p14:creationId xmlns:p14="http://schemas.microsoft.com/office/powerpoint/2010/main" val="1598325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13834-72C1-4502-A7C0-145CC8A923F7}" type="datetimeFigureOut">
              <a:rPr lang="tr-TR" smtClean="0"/>
              <a:t>29.11.2021</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D0D66-AD16-4482-9D66-FD835ACF377A}" type="slidenum">
              <a:rPr lang="tr-TR" smtClean="0"/>
              <a:t>‹#›</a:t>
            </a:fld>
            <a:endParaRPr lang="tr-TR" dirty="0"/>
          </a:p>
        </p:txBody>
      </p:sp>
    </p:spTree>
    <p:extLst>
      <p:ext uri="{BB962C8B-B14F-4D97-AF65-F5344CB8AC3E}">
        <p14:creationId xmlns:p14="http://schemas.microsoft.com/office/powerpoint/2010/main" val="2636633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4.jp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386990"/>
          </a:xfrm>
          <a:prstGeom prst="rect">
            <a:avLst/>
          </a:prstGeom>
        </p:spPr>
      </p:pic>
      <p:sp>
        <p:nvSpPr>
          <p:cNvPr id="7" name="Metin kutusu 6"/>
          <p:cNvSpPr txBox="1"/>
          <p:nvPr/>
        </p:nvSpPr>
        <p:spPr>
          <a:xfrm>
            <a:off x="353961" y="5869858"/>
            <a:ext cx="2905283" cy="646331"/>
          </a:xfrm>
          <a:prstGeom prst="rect">
            <a:avLst/>
          </a:prstGeom>
          <a:noFill/>
        </p:spPr>
        <p:txBody>
          <a:bodyPr wrap="none" rtlCol="0">
            <a:spAutoFit/>
          </a:bodyPr>
          <a:lstStyle/>
          <a:p>
            <a:r>
              <a:rPr lang="tr-TR" sz="3600" b="1" dirty="0" smtClean="0">
                <a:solidFill>
                  <a:schemeClr val="bg1"/>
                </a:solidFill>
              </a:rPr>
              <a:t>2004,ANKARA</a:t>
            </a:r>
            <a:endParaRPr lang="tr-TR" sz="3600" b="1" dirty="0">
              <a:solidFill>
                <a:schemeClr val="bg1"/>
              </a:solidFill>
            </a:endParaRPr>
          </a:p>
        </p:txBody>
      </p:sp>
      <p:sp>
        <p:nvSpPr>
          <p:cNvPr id="8" name="Metin kutusu 7"/>
          <p:cNvSpPr txBox="1"/>
          <p:nvPr/>
        </p:nvSpPr>
        <p:spPr>
          <a:xfrm>
            <a:off x="589935" y="4556824"/>
            <a:ext cx="6263766" cy="769441"/>
          </a:xfrm>
          <a:prstGeom prst="rect">
            <a:avLst/>
          </a:prstGeom>
          <a:noFill/>
        </p:spPr>
        <p:txBody>
          <a:bodyPr wrap="none" rtlCol="0">
            <a:spAutoFit/>
          </a:bodyPr>
          <a:lstStyle/>
          <a:p>
            <a:r>
              <a:rPr lang="tr-TR" sz="4400" b="1" dirty="0" smtClean="0">
                <a:solidFill>
                  <a:schemeClr val="bg1"/>
                </a:solidFill>
              </a:rPr>
              <a:t>FİRMA TANITIM SUNUMU</a:t>
            </a:r>
            <a:endParaRPr lang="tr-TR" sz="4400" b="1" dirty="0">
              <a:solidFill>
                <a:schemeClr val="bg1"/>
              </a:solidFil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6990"/>
            <a:ext cx="12192000" cy="2471010"/>
          </a:xfrm>
          <a:prstGeom prst="rect">
            <a:avLst/>
          </a:prstGeom>
          <a:noFill/>
        </p:spPr>
      </p:pic>
      <p:sp>
        <p:nvSpPr>
          <p:cNvPr id="3" name="Metin kutusu 2"/>
          <p:cNvSpPr txBox="1"/>
          <p:nvPr/>
        </p:nvSpPr>
        <p:spPr>
          <a:xfrm>
            <a:off x="353961" y="4356878"/>
            <a:ext cx="7108100" cy="1138773"/>
          </a:xfrm>
          <a:prstGeom prst="rect">
            <a:avLst/>
          </a:prstGeom>
          <a:noFill/>
        </p:spPr>
        <p:txBody>
          <a:bodyPr wrap="none" rtlCol="0">
            <a:spAutoFit/>
          </a:bodyPr>
          <a:lstStyle/>
          <a:p>
            <a:r>
              <a:rPr lang="tr-TR" sz="4400" b="1" dirty="0" smtClean="0">
                <a:solidFill>
                  <a:schemeClr val="bg1"/>
                </a:solidFill>
              </a:rPr>
              <a:t>RC-TAG (ELEKTRONİK ETİKET )</a:t>
            </a:r>
          </a:p>
          <a:p>
            <a:r>
              <a:rPr lang="tr-TR" sz="2400" b="1" dirty="0" smtClean="0">
                <a:solidFill>
                  <a:schemeClr val="bg1"/>
                </a:solidFill>
              </a:rPr>
              <a:t>(Remote </a:t>
            </a:r>
            <a:r>
              <a:rPr lang="tr-TR" sz="2400" b="1" dirty="0" err="1" smtClean="0">
                <a:solidFill>
                  <a:schemeClr val="bg1"/>
                </a:solidFill>
              </a:rPr>
              <a:t>control</a:t>
            </a:r>
            <a:r>
              <a:rPr lang="tr-TR" sz="2400" b="1" dirty="0" smtClean="0">
                <a:solidFill>
                  <a:schemeClr val="bg1"/>
                </a:solidFill>
              </a:rPr>
              <a:t> </a:t>
            </a:r>
            <a:r>
              <a:rPr lang="tr-TR" sz="2400" b="1" dirty="0" err="1" smtClean="0">
                <a:solidFill>
                  <a:schemeClr val="bg1"/>
                </a:solidFill>
              </a:rPr>
              <a:t>tag</a:t>
            </a:r>
            <a:r>
              <a:rPr lang="tr-TR" sz="2400" b="1" dirty="0" smtClean="0">
                <a:solidFill>
                  <a:schemeClr val="bg1"/>
                </a:solidFill>
              </a:rPr>
              <a:t>)</a:t>
            </a:r>
            <a:endParaRPr lang="tr-TR" sz="2400" b="1" dirty="0">
              <a:solidFill>
                <a:schemeClr val="bg1"/>
              </a:solidFill>
            </a:endParaRPr>
          </a:p>
        </p:txBody>
      </p:sp>
      <p:sp>
        <p:nvSpPr>
          <p:cNvPr id="10" name="Metin kutusu 9"/>
          <p:cNvSpPr txBox="1"/>
          <p:nvPr/>
        </p:nvSpPr>
        <p:spPr>
          <a:xfrm>
            <a:off x="353961" y="5669912"/>
            <a:ext cx="5713552" cy="584775"/>
          </a:xfrm>
          <a:prstGeom prst="rect">
            <a:avLst/>
          </a:prstGeom>
          <a:noFill/>
        </p:spPr>
        <p:txBody>
          <a:bodyPr wrap="none" rtlCol="0">
            <a:spAutoFit/>
          </a:bodyPr>
          <a:lstStyle/>
          <a:p>
            <a:r>
              <a:rPr lang="tr-TR" sz="3200" b="1" dirty="0" smtClean="0">
                <a:solidFill>
                  <a:schemeClr val="bg1"/>
                </a:solidFill>
              </a:rPr>
              <a:t>KENDAŞ TEKNOLOJİ SAN.TİC.A.Ş.</a:t>
            </a:r>
            <a:endParaRPr lang="tr-TR" sz="3200" b="1" dirty="0">
              <a:solidFill>
                <a:schemeClr val="bg1"/>
              </a:solidFill>
            </a:endParaRPr>
          </a:p>
        </p:txBody>
      </p:sp>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8705" t="39117" r="7121" b="36178"/>
          <a:stretch/>
        </p:blipFill>
        <p:spPr>
          <a:xfrm>
            <a:off x="8892000" y="5504775"/>
            <a:ext cx="2952000" cy="612000"/>
          </a:xfrm>
          <a:prstGeom prst="rect">
            <a:avLst/>
          </a:prstGeom>
        </p:spPr>
      </p:pic>
    </p:spTree>
    <p:extLst>
      <p:ext uri="{BB962C8B-B14F-4D97-AF65-F5344CB8AC3E}">
        <p14:creationId xmlns:p14="http://schemas.microsoft.com/office/powerpoint/2010/main" val="80541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 5"/>
          <p:cNvGrpSpPr/>
          <p:nvPr/>
        </p:nvGrpSpPr>
        <p:grpSpPr>
          <a:xfrm>
            <a:off x="0" y="-52368"/>
            <a:ext cx="12192000" cy="993801"/>
            <a:chOff x="0" y="-52368"/>
            <a:chExt cx="12192000" cy="993801"/>
          </a:xfrm>
        </p:grpSpPr>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368"/>
              <a:ext cx="12192000" cy="993801"/>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grpSp>
      <p:sp>
        <p:nvSpPr>
          <p:cNvPr id="15" name="Metin kutusu 14"/>
          <p:cNvSpPr txBox="1"/>
          <p:nvPr/>
        </p:nvSpPr>
        <p:spPr>
          <a:xfrm>
            <a:off x="152400" y="18716"/>
            <a:ext cx="6840828" cy="707886"/>
          </a:xfrm>
          <a:prstGeom prst="rect">
            <a:avLst/>
          </a:prstGeom>
          <a:noFill/>
        </p:spPr>
        <p:txBody>
          <a:bodyPr wrap="square" rtlCol="0">
            <a:spAutoFit/>
          </a:bodyPr>
          <a:lstStyle/>
          <a:p>
            <a:r>
              <a:rPr lang="tr-TR" sz="2000" b="1" dirty="0" smtClean="0">
                <a:solidFill>
                  <a:schemeClr val="bg1"/>
                </a:solidFill>
              </a:rPr>
              <a:t>Projenin Konusu;</a:t>
            </a:r>
            <a:endParaRPr lang="tr-TR" sz="2000" b="1" dirty="0">
              <a:solidFill>
                <a:schemeClr val="bg1"/>
              </a:solidFill>
            </a:endParaRPr>
          </a:p>
          <a:p>
            <a:endParaRPr lang="tr-TR" sz="2000" b="1" dirty="0">
              <a:solidFill>
                <a:schemeClr val="bg1"/>
              </a:solidFill>
            </a:endParaRPr>
          </a:p>
        </p:txBody>
      </p:sp>
      <p:sp>
        <p:nvSpPr>
          <p:cNvPr id="2" name="Metin kutusu 1"/>
          <p:cNvSpPr txBox="1"/>
          <p:nvPr/>
        </p:nvSpPr>
        <p:spPr>
          <a:xfrm>
            <a:off x="584886" y="1458097"/>
            <a:ext cx="7488195" cy="3416320"/>
          </a:xfrm>
          <a:prstGeom prst="rect">
            <a:avLst/>
          </a:prstGeom>
          <a:noFill/>
        </p:spPr>
        <p:txBody>
          <a:bodyPr wrap="square" rtlCol="0">
            <a:spAutoFit/>
          </a:bodyPr>
          <a:lstStyle/>
          <a:p>
            <a:pPr algn="just"/>
            <a:r>
              <a:rPr lang="tr-TR" dirty="0" smtClean="0"/>
              <a:t>	Perakende sektöründe kullanılan kağıt etiketlerin uzaktan yönetilebilir elektronik etiketlere dönüştürülmesi ve bu sistemle ülkemizde çok sık yaşanan fiyat değişiklikleri sebebiyle işyerlerinin zarara uğramasını engellemek aynı zamanda kağıt israfının önüne geçerek çevreye duyarlı bir ürün geliştirmek amacıyla;</a:t>
            </a:r>
          </a:p>
          <a:p>
            <a:pPr marL="285750" indent="-285750">
              <a:buFont typeface="Wingdings" panose="05000000000000000000" pitchFamily="2" charset="2"/>
              <a:buChar char="Ø"/>
            </a:pPr>
            <a:r>
              <a:rPr lang="tr-TR" dirty="0" smtClean="0"/>
              <a:t>Yönetilebilir,</a:t>
            </a:r>
          </a:p>
          <a:p>
            <a:pPr marL="285750" indent="-285750">
              <a:buFont typeface="Wingdings" panose="05000000000000000000" pitchFamily="2" charset="2"/>
              <a:buChar char="Ø"/>
            </a:pPr>
            <a:r>
              <a:rPr lang="tr-TR" dirty="0" smtClean="0"/>
              <a:t>Uzun pil ömrü,</a:t>
            </a:r>
          </a:p>
          <a:p>
            <a:pPr marL="285750" indent="-285750">
              <a:buFont typeface="Wingdings" panose="05000000000000000000" pitchFamily="2" charset="2"/>
              <a:buChar char="Ø"/>
            </a:pPr>
            <a:r>
              <a:rPr lang="tr-TR" dirty="0" smtClean="0"/>
              <a:t>ERP Sistemlerine Entegre,</a:t>
            </a:r>
          </a:p>
          <a:p>
            <a:pPr marL="285750" indent="-285750">
              <a:buFont typeface="Wingdings" panose="05000000000000000000" pitchFamily="2" charset="2"/>
              <a:buChar char="Ø"/>
            </a:pPr>
            <a:r>
              <a:rPr lang="tr-TR" dirty="0" smtClean="0"/>
              <a:t>Fiyat ve içerik yönetiminin gerçek zamanlı senkronizasyonun yapılabildiği,</a:t>
            </a:r>
          </a:p>
          <a:p>
            <a:pPr marL="285750" indent="-285750">
              <a:buFont typeface="Wingdings" panose="05000000000000000000" pitchFamily="2" charset="2"/>
              <a:buChar char="Ø"/>
            </a:pPr>
            <a:r>
              <a:rPr lang="tr-TR" dirty="0" smtClean="0"/>
              <a:t>Kısa sürelerde maliyetlerini çıkartabildiğimiz bir ürün </a:t>
            </a:r>
            <a:r>
              <a:rPr lang="tr-TR" dirty="0" err="1" smtClean="0"/>
              <a:t>inavasyonunu</a:t>
            </a:r>
            <a:r>
              <a:rPr lang="tr-TR" dirty="0" smtClean="0"/>
              <a:t> başardık.</a:t>
            </a:r>
          </a:p>
          <a:p>
            <a:pPr marL="285750" indent="-285750">
              <a:buFont typeface="Wingdings" panose="05000000000000000000" pitchFamily="2" charset="2"/>
              <a:buChar char="Ø"/>
            </a:pPr>
            <a:endParaRPr lang="tr-TR" dirty="0"/>
          </a:p>
        </p:txBody>
      </p:sp>
      <p:pic>
        <p:nvPicPr>
          <p:cNvPr id="3" name="20211125_1121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988" r="38250" b="20987"/>
          <a:stretch/>
        </p:blipFill>
        <p:spPr>
          <a:xfrm rot="5400000">
            <a:off x="8633013" y="3052058"/>
            <a:ext cx="2704701" cy="3492278"/>
          </a:xfrm>
          <a:prstGeom prst="rect">
            <a:avLst/>
          </a:prstGeom>
        </p:spPr>
      </p:pic>
    </p:spTree>
    <p:extLst>
      <p:ext uri="{BB962C8B-B14F-4D97-AF65-F5344CB8AC3E}">
        <p14:creationId xmlns:p14="http://schemas.microsoft.com/office/powerpoint/2010/main" val="28909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3"/>
            <a:ext cx="12192000" cy="993801"/>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sp>
        <p:nvSpPr>
          <p:cNvPr id="19" name="Metin kutusu 18"/>
          <p:cNvSpPr txBox="1"/>
          <p:nvPr/>
        </p:nvSpPr>
        <p:spPr>
          <a:xfrm>
            <a:off x="403654" y="1128584"/>
            <a:ext cx="9901881" cy="2308324"/>
          </a:xfrm>
          <a:prstGeom prst="rect">
            <a:avLst/>
          </a:prstGeom>
          <a:noFill/>
        </p:spPr>
        <p:txBody>
          <a:bodyPr wrap="square" rtlCol="0">
            <a:spAutoFit/>
          </a:bodyPr>
          <a:lstStyle/>
          <a:p>
            <a:r>
              <a:rPr lang="tr-TR" dirty="0" smtClean="0"/>
              <a:t>	Bir perakende satış alanın da en sık meydana gelen müşteri şikayetlerinden bir tanesi raftaki etiket ile kasadaki fiyatın farklı </a:t>
            </a:r>
            <a:r>
              <a:rPr lang="tr-TR" dirty="0" smtClean="0"/>
              <a:t>olmasıdır. </a:t>
            </a:r>
            <a:r>
              <a:rPr lang="tr-TR" dirty="0" smtClean="0"/>
              <a:t>İşletmeci açısından ise sürekli güncel tutmak zorunda olduğu birim fiyat etiketlerinin değiştirilmesi personel odaklı olması hataya açık, yüksek maliyetli, büyük zaman kaybı ve kontrol dışı kalmasıdır.</a:t>
            </a:r>
          </a:p>
          <a:p>
            <a:r>
              <a:rPr lang="tr-TR" dirty="0"/>
              <a:t>	</a:t>
            </a:r>
            <a:r>
              <a:rPr lang="tr-TR" dirty="0" smtClean="0"/>
              <a:t>Günümüzde bu işlemler klasik işletmelerde gün sonu mesai sonrası yeni birim fiyatlarının çıkartıldığı merkezden kağıt etiketler şubelere gönderildikten sonra tek tek ürün raflarına yerleştirilerek yapılmaktadır. Yeni bazı teknoloji ve firmaların elektronik etiketlere geçmesi ve fakat uzaktan kontrol edilememesi dahi bir çok israfın önüne geçmiştir.</a:t>
            </a:r>
            <a:endParaRPr lang="tr-TR" dirty="0"/>
          </a:p>
        </p:txBody>
      </p:sp>
      <p:pic>
        <p:nvPicPr>
          <p:cNvPr id="1026" name="Picture 2" descr="Yeni genelge: Marketlere müşteri sınırlamas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94" y="3501209"/>
            <a:ext cx="4876800" cy="273367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oğayı İnsandan Koru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2" name="Picture 8" descr="doğayı koru – SociKi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9488" y="3501209"/>
            <a:ext cx="4024313" cy="268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577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3"/>
            <a:ext cx="12192000" cy="993801"/>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sp>
        <p:nvSpPr>
          <p:cNvPr id="6" name="Metin kutusu 5"/>
          <p:cNvSpPr txBox="1"/>
          <p:nvPr/>
        </p:nvSpPr>
        <p:spPr>
          <a:xfrm>
            <a:off x="152400" y="18716"/>
            <a:ext cx="6840828" cy="707886"/>
          </a:xfrm>
          <a:prstGeom prst="rect">
            <a:avLst/>
          </a:prstGeom>
          <a:noFill/>
        </p:spPr>
        <p:txBody>
          <a:bodyPr wrap="square" rtlCol="0">
            <a:spAutoFit/>
          </a:bodyPr>
          <a:lstStyle/>
          <a:p>
            <a:r>
              <a:rPr lang="tr-TR" sz="2000" b="1" dirty="0" smtClean="0">
                <a:solidFill>
                  <a:schemeClr val="bg1"/>
                </a:solidFill>
              </a:rPr>
              <a:t>ORTAYA ÇIKARILMA GEREKÇESİ</a:t>
            </a:r>
            <a:endParaRPr lang="tr-TR" sz="2000" b="1" dirty="0">
              <a:solidFill>
                <a:schemeClr val="bg1"/>
              </a:solidFill>
            </a:endParaRPr>
          </a:p>
          <a:p>
            <a:endParaRPr lang="tr-TR" sz="2000" b="1" dirty="0">
              <a:solidFill>
                <a:schemeClr val="bg1"/>
              </a:solidFill>
            </a:endParaRPr>
          </a:p>
        </p:txBody>
      </p:sp>
      <p:sp>
        <p:nvSpPr>
          <p:cNvPr id="2" name="Metin kutusu 1"/>
          <p:cNvSpPr txBox="1"/>
          <p:nvPr/>
        </p:nvSpPr>
        <p:spPr>
          <a:xfrm>
            <a:off x="411892" y="989058"/>
            <a:ext cx="11285838" cy="1477328"/>
          </a:xfrm>
          <a:prstGeom prst="rect">
            <a:avLst/>
          </a:prstGeom>
          <a:noFill/>
        </p:spPr>
        <p:txBody>
          <a:bodyPr wrap="square" rtlCol="0">
            <a:spAutoFit/>
          </a:bodyPr>
          <a:lstStyle/>
          <a:p>
            <a:r>
              <a:rPr lang="tr-TR" dirty="0" smtClean="0"/>
              <a:t>Yapılan Fizibilite çalışmalarında;</a:t>
            </a:r>
          </a:p>
          <a:p>
            <a:r>
              <a:rPr lang="tr-TR" dirty="0" smtClean="0"/>
              <a:t>	Örnek olarak alınan iki farklı yerel markette; </a:t>
            </a:r>
            <a:r>
              <a:rPr lang="tr-TR" dirty="0" err="1" smtClean="0"/>
              <a:t>Hergün</a:t>
            </a:r>
            <a:r>
              <a:rPr lang="tr-TR" dirty="0" smtClean="0"/>
              <a:t> </a:t>
            </a:r>
            <a:r>
              <a:rPr lang="tr-TR" dirty="0" err="1" smtClean="0"/>
              <a:t>enaz</a:t>
            </a:r>
            <a:r>
              <a:rPr lang="tr-TR" dirty="0" smtClean="0"/>
              <a:t> günde 170 ürünün etiketi değiştiği ve </a:t>
            </a:r>
            <a:r>
              <a:rPr lang="tr-TR" dirty="0" err="1" smtClean="0"/>
              <a:t>hergün</a:t>
            </a:r>
            <a:r>
              <a:rPr lang="tr-TR" dirty="0" smtClean="0"/>
              <a:t> farklı ürünlerde de değişiklik yapıldığı gözlemlenmiştir.</a:t>
            </a:r>
          </a:p>
          <a:p>
            <a:r>
              <a:rPr lang="tr-TR" dirty="0" smtClean="0"/>
              <a:t>	Tecrübeli olsa dahi personellerin mesai içerisinde yada mesai dışında değişimlerde hatalar yapabildiği bunun da müşteri şikayetleriyle geri dönüşlerinin de olduğu gözlemlenmiştir.</a:t>
            </a:r>
            <a:endParaRPr lang="tr-TR" dirty="0"/>
          </a:p>
        </p:txBody>
      </p:sp>
      <p:pic>
        <p:nvPicPr>
          <p:cNvPr id="2050" name="Picture 2" descr="Müşteri Şikayetleri Nasıl Geri Çevrilir? | IIENSTIT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1352" y="2895812"/>
            <a:ext cx="6070514" cy="303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079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3"/>
            <a:ext cx="12192000" cy="993801"/>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sp>
        <p:nvSpPr>
          <p:cNvPr id="6" name="Metin kutusu 5"/>
          <p:cNvSpPr txBox="1"/>
          <p:nvPr/>
        </p:nvSpPr>
        <p:spPr>
          <a:xfrm>
            <a:off x="152400" y="18716"/>
            <a:ext cx="6840828" cy="707886"/>
          </a:xfrm>
          <a:prstGeom prst="rect">
            <a:avLst/>
          </a:prstGeom>
          <a:noFill/>
        </p:spPr>
        <p:txBody>
          <a:bodyPr wrap="square" rtlCol="0">
            <a:spAutoFit/>
          </a:bodyPr>
          <a:lstStyle/>
          <a:p>
            <a:r>
              <a:rPr lang="tr-TR" sz="2000" b="1" dirty="0" smtClean="0">
                <a:solidFill>
                  <a:schemeClr val="bg1"/>
                </a:solidFill>
              </a:rPr>
              <a:t>Maliyet</a:t>
            </a:r>
            <a:endParaRPr lang="tr-TR" sz="2000" b="1" dirty="0">
              <a:solidFill>
                <a:schemeClr val="bg1"/>
              </a:solidFill>
            </a:endParaRPr>
          </a:p>
          <a:p>
            <a:endParaRPr lang="tr-TR" sz="2000" b="1" dirty="0">
              <a:solidFill>
                <a:schemeClr val="bg1"/>
              </a:solidFill>
            </a:endParaRPr>
          </a:p>
        </p:txBody>
      </p:sp>
      <p:sp>
        <p:nvSpPr>
          <p:cNvPr id="2" name="Metin kutusu 1"/>
          <p:cNvSpPr txBox="1"/>
          <p:nvPr/>
        </p:nvSpPr>
        <p:spPr>
          <a:xfrm>
            <a:off x="659027" y="1276865"/>
            <a:ext cx="11294076" cy="4893647"/>
          </a:xfrm>
          <a:prstGeom prst="rect">
            <a:avLst/>
          </a:prstGeom>
          <a:noFill/>
        </p:spPr>
        <p:txBody>
          <a:bodyPr wrap="square" rtlCol="0">
            <a:spAutoFit/>
          </a:bodyPr>
          <a:lstStyle/>
          <a:p>
            <a:r>
              <a:rPr lang="tr-TR" sz="1400" dirty="0" smtClean="0"/>
              <a:t>Örnek Bir markette; Örneğin basit bir BİM şubesinde yaklaşık 750 ürün çeşitliliği varken yerel veya Migros gibi marketlerde 1.000 – 7.000 ürün çeşitliliği bulunmaktadır. Kağıt etiketlerinin değişiminin yapılmasında en az 2 personele, 1 yazıcıya, 1 </a:t>
            </a:r>
            <a:r>
              <a:rPr lang="tr-TR" sz="1400" dirty="0" err="1" smtClean="0"/>
              <a:t>pc</a:t>
            </a:r>
            <a:r>
              <a:rPr lang="tr-TR" sz="1400" dirty="0" smtClean="0"/>
              <a:t> ye  ihtiyaç duyulmaktadır. </a:t>
            </a:r>
          </a:p>
          <a:p>
            <a:endParaRPr lang="tr-TR" sz="1400" dirty="0"/>
          </a:p>
          <a:p>
            <a:endParaRPr lang="tr-TR" sz="1400" dirty="0" smtClean="0"/>
          </a:p>
          <a:p>
            <a:r>
              <a:rPr lang="tr-TR" sz="1400" dirty="0" smtClean="0"/>
              <a:t>Örnek maliyet:</a:t>
            </a:r>
          </a:p>
          <a:p>
            <a:endParaRPr lang="tr-TR" sz="1400" dirty="0"/>
          </a:p>
          <a:p>
            <a:r>
              <a:rPr lang="tr-TR" sz="1400" dirty="0" smtClean="0"/>
              <a:t>1 ürünün yılda sadece 30 kez fiyatının değiştirildiği düşünüldüğünde</a:t>
            </a:r>
          </a:p>
          <a:p>
            <a:r>
              <a:rPr lang="tr-TR" sz="1400" dirty="0" smtClean="0"/>
              <a:t>Marketlerde sıkça kullanılan </a:t>
            </a:r>
            <a:r>
              <a:rPr lang="tr-TR" sz="1400" dirty="0"/>
              <a:t>100*38 KARTON RAF ETİKETİ </a:t>
            </a:r>
            <a:r>
              <a:rPr lang="tr-TR" sz="1400" dirty="0" smtClean="0"/>
              <a:t>8 </a:t>
            </a:r>
            <a:r>
              <a:rPr lang="tr-TR" sz="1400" dirty="0" err="1" smtClean="0"/>
              <a:t>usd</a:t>
            </a:r>
            <a:r>
              <a:rPr lang="tr-TR" sz="1400" dirty="0" smtClean="0"/>
              <a:t> </a:t>
            </a:r>
            <a:r>
              <a:rPr lang="tr-TR" sz="1400" dirty="0"/>
              <a:t>maliyetindedir.</a:t>
            </a:r>
          </a:p>
          <a:p>
            <a:r>
              <a:rPr lang="tr-TR" sz="1400" dirty="0" smtClean="0"/>
              <a:t>Yılda kullanılan etiket maliyeti		 : 30 etiket / </a:t>
            </a:r>
            <a:r>
              <a:rPr lang="tr-TR" sz="1400" dirty="0" smtClean="0"/>
              <a:t>8usd </a:t>
            </a:r>
            <a:r>
              <a:rPr lang="tr-TR" sz="1400" dirty="0" smtClean="0"/>
              <a:t>= </a:t>
            </a:r>
            <a:r>
              <a:rPr lang="tr-TR" sz="1400" dirty="0" smtClean="0"/>
              <a:t>2,4usd </a:t>
            </a:r>
            <a:endParaRPr lang="tr-TR" sz="1400" dirty="0" smtClean="0"/>
          </a:p>
          <a:p>
            <a:r>
              <a:rPr lang="tr-TR" sz="1400" dirty="0" smtClean="0"/>
              <a:t>1 personel günde 5dk etikete zaman ayırdığında	 : </a:t>
            </a:r>
            <a:r>
              <a:rPr lang="tr-TR" sz="1400" dirty="0" smtClean="0"/>
              <a:t>365 </a:t>
            </a:r>
            <a:r>
              <a:rPr lang="tr-TR" sz="1400" dirty="0" smtClean="0"/>
              <a:t>gün </a:t>
            </a:r>
            <a:r>
              <a:rPr lang="tr-TR" sz="1400" dirty="0" smtClean="0"/>
              <a:t>*1dk =365dk </a:t>
            </a:r>
            <a:r>
              <a:rPr lang="tr-TR" sz="1400" dirty="0" smtClean="0"/>
              <a:t>/ 60dk = </a:t>
            </a:r>
            <a:r>
              <a:rPr lang="tr-TR" sz="1400" dirty="0" smtClean="0"/>
              <a:t>6,08saat </a:t>
            </a:r>
            <a:r>
              <a:rPr lang="tr-TR" sz="1400" dirty="0" smtClean="0"/>
              <a:t>/ 8saat mesaide </a:t>
            </a:r>
            <a:r>
              <a:rPr lang="tr-TR" sz="1400" dirty="0" smtClean="0"/>
              <a:t>=0,76 </a:t>
            </a:r>
            <a:r>
              <a:rPr lang="tr-TR" sz="1400" dirty="0" smtClean="0"/>
              <a:t>gün etikete zaman ayırıyor</a:t>
            </a:r>
          </a:p>
          <a:p>
            <a:r>
              <a:rPr lang="tr-TR" sz="1400" dirty="0" smtClean="0"/>
              <a:t>1 personelin günlük maliyeti		: </a:t>
            </a:r>
            <a:r>
              <a:rPr lang="tr-TR" sz="1400" dirty="0" smtClean="0"/>
              <a:t>0,76*17usd </a:t>
            </a:r>
            <a:r>
              <a:rPr lang="tr-TR" sz="1400" dirty="0" smtClean="0"/>
              <a:t>= </a:t>
            </a:r>
            <a:r>
              <a:rPr lang="tr-TR" sz="1400" dirty="0" smtClean="0"/>
              <a:t>12,92usd</a:t>
            </a:r>
            <a:endParaRPr lang="tr-TR" sz="1400" dirty="0" smtClean="0"/>
          </a:p>
          <a:p>
            <a:r>
              <a:rPr lang="tr-TR" sz="1400" dirty="0" smtClean="0"/>
              <a:t>Yazıcı, </a:t>
            </a:r>
            <a:r>
              <a:rPr lang="tr-TR" sz="1400" dirty="0" err="1" smtClean="0"/>
              <a:t>pc</a:t>
            </a:r>
            <a:r>
              <a:rPr lang="tr-TR" sz="1400" dirty="0" smtClean="0"/>
              <a:t> 1 etikete düşen demirbaş maliyeti	: </a:t>
            </a:r>
            <a:r>
              <a:rPr lang="tr-TR" sz="1400" dirty="0" smtClean="0"/>
              <a:t>150usd/5yıl </a:t>
            </a:r>
            <a:r>
              <a:rPr lang="tr-TR" sz="1400" dirty="0" smtClean="0"/>
              <a:t>ömür </a:t>
            </a:r>
            <a:r>
              <a:rPr lang="tr-TR" sz="1400" dirty="0" smtClean="0"/>
              <a:t>/30 etiket=1,00 </a:t>
            </a:r>
            <a:r>
              <a:rPr lang="tr-TR" sz="1400" dirty="0" err="1" smtClean="0"/>
              <a:t>usd</a:t>
            </a:r>
            <a:endParaRPr lang="tr-TR" sz="1400" dirty="0"/>
          </a:p>
          <a:p>
            <a:r>
              <a:rPr lang="tr-TR" sz="1400" dirty="0" smtClean="0"/>
              <a:t>TOPLAM MALİYET			: </a:t>
            </a:r>
            <a:r>
              <a:rPr lang="tr-TR" sz="1400" dirty="0" smtClean="0"/>
              <a:t>2,40+12,92+1 </a:t>
            </a:r>
            <a:r>
              <a:rPr lang="tr-TR" sz="1400" dirty="0" smtClean="0"/>
              <a:t>= </a:t>
            </a:r>
            <a:r>
              <a:rPr lang="tr-TR" sz="1400" b="1" dirty="0" smtClean="0"/>
              <a:t>16,32USD </a:t>
            </a:r>
            <a:r>
              <a:rPr lang="tr-TR" sz="1400" dirty="0" smtClean="0"/>
              <a:t>YILLIK MALİYET</a:t>
            </a:r>
          </a:p>
          <a:p>
            <a:endParaRPr lang="tr-TR" sz="1400" dirty="0"/>
          </a:p>
          <a:p>
            <a:r>
              <a:rPr lang="tr-TR" sz="1400" dirty="0" smtClean="0"/>
              <a:t>5 YIL ÖMRÜ OLAN 2.13’’ RC-TAG MALİYETİ 	: </a:t>
            </a:r>
            <a:r>
              <a:rPr lang="tr-TR" sz="1400" dirty="0" smtClean="0"/>
              <a:t>6,58USD /5 =1,31USD</a:t>
            </a:r>
            <a:endParaRPr lang="tr-TR" sz="1400" dirty="0" smtClean="0"/>
          </a:p>
          <a:p>
            <a:r>
              <a:rPr lang="tr-TR" sz="1400" dirty="0" smtClean="0"/>
              <a:t> GV%0 - KDV%18 - KKDF %6 </a:t>
            </a:r>
          </a:p>
          <a:p>
            <a:endParaRPr lang="tr-TR" sz="1400" dirty="0"/>
          </a:p>
          <a:p>
            <a:endParaRPr lang="tr-TR" sz="1400" dirty="0"/>
          </a:p>
          <a:p>
            <a:r>
              <a:rPr lang="tr-TR" sz="1400" dirty="0" smtClean="0"/>
              <a:t>5 YIL ÖMRÜ OLAN 2.13’’ RC-TAG SATIŞ FİYATIM	: </a:t>
            </a:r>
            <a:r>
              <a:rPr lang="tr-TR" sz="1400" b="1" dirty="0" smtClean="0"/>
              <a:t>10,00 </a:t>
            </a:r>
            <a:r>
              <a:rPr lang="tr-TR" sz="1400" b="1" dirty="0" smtClean="0"/>
              <a:t>USD / 5 YIL = 2,00USD</a:t>
            </a:r>
            <a:endParaRPr lang="tr-TR" sz="1400" b="1" dirty="0" smtClean="0"/>
          </a:p>
          <a:p>
            <a:endParaRPr lang="tr-TR" sz="1400" dirty="0"/>
          </a:p>
          <a:p>
            <a:r>
              <a:rPr lang="tr-TR" sz="1400" dirty="0" smtClean="0"/>
              <a:t>Not : Yazılım ve kurulum maliyetleri her iki taraf için de aynı olabileceği için hesaplara dahil edilmemiştir.</a:t>
            </a:r>
            <a:endParaRPr lang="tr-TR" sz="1400" dirty="0"/>
          </a:p>
          <a:p>
            <a:endParaRPr lang="tr-TR"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3960436"/>
            <a:ext cx="2628900" cy="1743075"/>
          </a:xfrm>
          <a:prstGeom prst="rect">
            <a:avLst/>
          </a:prstGeom>
        </p:spPr>
      </p:pic>
    </p:spTree>
    <p:extLst>
      <p:ext uri="{BB962C8B-B14F-4D97-AF65-F5344CB8AC3E}">
        <p14:creationId xmlns:p14="http://schemas.microsoft.com/office/powerpoint/2010/main" val="20895472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3"/>
            <a:ext cx="12192000" cy="993801"/>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sp>
        <p:nvSpPr>
          <p:cNvPr id="6" name="Metin kutusu 5"/>
          <p:cNvSpPr txBox="1"/>
          <p:nvPr/>
        </p:nvSpPr>
        <p:spPr>
          <a:xfrm>
            <a:off x="152400" y="18716"/>
            <a:ext cx="6840828" cy="707886"/>
          </a:xfrm>
          <a:prstGeom prst="rect">
            <a:avLst/>
          </a:prstGeom>
          <a:noFill/>
        </p:spPr>
        <p:txBody>
          <a:bodyPr wrap="square" rtlCol="0">
            <a:spAutoFit/>
          </a:bodyPr>
          <a:lstStyle/>
          <a:p>
            <a:r>
              <a:rPr lang="tr-TR" sz="2000" b="1" dirty="0" smtClean="0">
                <a:solidFill>
                  <a:schemeClr val="bg1"/>
                </a:solidFill>
              </a:rPr>
              <a:t>YAZILIM MİMARİSİ</a:t>
            </a:r>
            <a:endParaRPr lang="tr-TR" sz="2000" b="1" dirty="0">
              <a:solidFill>
                <a:schemeClr val="bg1"/>
              </a:solidFill>
            </a:endParaRPr>
          </a:p>
          <a:p>
            <a:endParaRPr lang="tr-TR" sz="2000" b="1" dirty="0">
              <a:solidFill>
                <a:schemeClr val="bg1"/>
              </a:solidFill>
            </a:endParaRPr>
          </a:p>
        </p:txBody>
      </p:sp>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001" y="1704565"/>
            <a:ext cx="6115599" cy="3839587"/>
          </a:xfrm>
          <a:prstGeom prst="rect">
            <a:avLst/>
          </a:prstGeom>
          <a:ln w="88900" cap="sq" cmpd="thickThin">
            <a:solidFill>
              <a:srgbClr val="000000"/>
            </a:solidFill>
            <a:prstDash val="solid"/>
            <a:miter lim="800000"/>
          </a:ln>
          <a:effectLst>
            <a:innerShdw blurRad="76200">
              <a:srgbClr val="000000"/>
            </a:innerShdw>
          </a:effectLst>
        </p:spPr>
      </p:pic>
      <p:sp>
        <p:nvSpPr>
          <p:cNvPr id="7" name="Metin kutusu 6"/>
          <p:cNvSpPr txBox="1"/>
          <p:nvPr/>
        </p:nvSpPr>
        <p:spPr>
          <a:xfrm>
            <a:off x="365760" y="1405288"/>
            <a:ext cx="4620126" cy="2585323"/>
          </a:xfrm>
          <a:prstGeom prst="rect">
            <a:avLst/>
          </a:prstGeom>
          <a:noFill/>
        </p:spPr>
        <p:txBody>
          <a:bodyPr wrap="square" rtlCol="0">
            <a:spAutoFit/>
          </a:bodyPr>
          <a:lstStyle/>
          <a:p>
            <a:r>
              <a:rPr lang="tr-TR" dirty="0" smtClean="0"/>
              <a:t>Özet olarak hazırlanan web </a:t>
            </a:r>
            <a:r>
              <a:rPr lang="tr-TR" dirty="0" err="1" smtClean="0"/>
              <a:t>cloud</a:t>
            </a:r>
            <a:r>
              <a:rPr lang="tr-TR" dirty="0" smtClean="0"/>
              <a:t> ile hali hazırda bir ERP sistemi olmayan marketler dahi paketler halinde hazırlayacağımız ürünü alarak kendi kullanıcı ve parolasıyla satın aldığı paketi bağımsız olarak kullanabilecek. ERP sistemi olan kurumlarla direkt web service ile entegrasyonu tamamlanarak anlık değişimlere kasa ve etiketlerde aynı anda fiyatlarını kontrol edebilecektir.</a:t>
            </a:r>
            <a:endParaRPr lang="tr-TR" dirty="0"/>
          </a:p>
        </p:txBody>
      </p:sp>
    </p:spTree>
    <p:extLst>
      <p:ext uri="{BB962C8B-B14F-4D97-AF65-F5344CB8AC3E}">
        <p14:creationId xmlns:p14="http://schemas.microsoft.com/office/powerpoint/2010/main" val="568636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43"/>
            <a:ext cx="12192000" cy="993801"/>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sp>
        <p:nvSpPr>
          <p:cNvPr id="6" name="Metin kutusu 5"/>
          <p:cNvSpPr txBox="1"/>
          <p:nvPr/>
        </p:nvSpPr>
        <p:spPr>
          <a:xfrm>
            <a:off x="152400" y="18716"/>
            <a:ext cx="6840828" cy="338554"/>
          </a:xfrm>
          <a:prstGeom prst="rect">
            <a:avLst/>
          </a:prstGeom>
          <a:noFill/>
        </p:spPr>
        <p:txBody>
          <a:bodyPr wrap="square" rtlCol="0">
            <a:spAutoFit/>
          </a:bodyPr>
          <a:lstStyle/>
          <a:p>
            <a:r>
              <a:rPr lang="tr-TR" sz="1600" dirty="0" smtClean="0">
                <a:solidFill>
                  <a:schemeClr val="bg1"/>
                </a:solidFill>
                <a:latin typeface="Arial" panose="020B0604020202020204" pitchFamily="34" charset="0"/>
                <a:cs typeface="Arial" panose="020B0604020202020204" pitchFamily="34" charset="0"/>
              </a:rPr>
              <a:t>PROJE ÇIKTISI</a:t>
            </a:r>
            <a:endParaRPr lang="tr-TR" sz="1600" b="1" dirty="0">
              <a:solidFill>
                <a:schemeClr val="bg1"/>
              </a:solidFill>
            </a:endParaRPr>
          </a:p>
        </p:txBody>
      </p:sp>
      <p:sp>
        <p:nvSpPr>
          <p:cNvPr id="3" name="Dikdörtgen 2"/>
          <p:cNvSpPr/>
          <p:nvPr/>
        </p:nvSpPr>
        <p:spPr>
          <a:xfrm>
            <a:off x="4448839" y="2607394"/>
            <a:ext cx="3745832" cy="738664"/>
          </a:xfrm>
          <a:prstGeom prst="rect">
            <a:avLst/>
          </a:prstGeom>
        </p:spPr>
        <p:txBody>
          <a:bodyPr wrap="square">
            <a:spAutoFit/>
          </a:bodyPr>
          <a:lstStyle/>
          <a:p>
            <a:pPr algn="ctr"/>
            <a:r>
              <a:rPr lang="tr-TR" dirty="0" smtClean="0">
                <a:effectLst/>
              </a:rPr>
              <a:t>Müşteri Memnuniyeti</a:t>
            </a:r>
          </a:p>
          <a:p>
            <a:r>
              <a:rPr lang="tr-TR" sz="1200" b="0" i="0" dirty="0" smtClean="0">
                <a:effectLst/>
                <a:latin typeface="Microsoft YaHei" panose="020B0503020204020204" pitchFamily="34" charset="-122"/>
                <a:ea typeface="Microsoft YaHei" panose="020B0503020204020204" pitchFamily="34" charset="-122"/>
              </a:rPr>
              <a:t>Kasa ile etiket arasındaki fiyatların fiyat farklılıklarının önüne geçer. </a:t>
            </a:r>
            <a:endParaRPr lang="tr-TR" sz="1200" b="0" i="0" dirty="0">
              <a:effectLst/>
              <a:latin typeface="Microsoft YaHei" panose="020B0503020204020204" pitchFamily="34" charset="-122"/>
              <a:ea typeface="Microsoft YaHei" panose="020B0503020204020204" pitchFamily="34" charset="-122"/>
            </a:endParaRPr>
          </a:p>
        </p:txBody>
      </p:sp>
      <p:pic>
        <p:nvPicPr>
          <p:cNvPr id="1028" name="Picture 4" descr="İşletmeniz İçin Yeni Müşteriler Bulmanın 3 Kolay Yolu - IHS Blo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894" b="10161"/>
          <a:stretch/>
        </p:blipFill>
        <p:spPr bwMode="auto">
          <a:xfrm>
            <a:off x="4809645" y="870120"/>
            <a:ext cx="2472264" cy="1522736"/>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326334" y="2607394"/>
            <a:ext cx="3745832" cy="1292662"/>
          </a:xfrm>
          <a:prstGeom prst="rect">
            <a:avLst/>
          </a:prstGeom>
        </p:spPr>
        <p:txBody>
          <a:bodyPr wrap="square">
            <a:spAutoFit/>
          </a:bodyPr>
          <a:lstStyle/>
          <a:p>
            <a:pPr algn="ctr"/>
            <a:r>
              <a:rPr lang="tr-TR" dirty="0" smtClean="0">
                <a:effectLst/>
              </a:rPr>
              <a:t>Fiyat kontrolü</a:t>
            </a:r>
          </a:p>
          <a:p>
            <a:pPr algn="just"/>
            <a:r>
              <a:rPr lang="tr-TR" sz="1200" b="0" i="0" dirty="0" smtClean="0">
                <a:effectLst/>
                <a:latin typeface="Microsoft YaHei" panose="020B0503020204020204" pitchFamily="34" charset="-122"/>
                <a:ea typeface="Microsoft YaHei" panose="020B0503020204020204" pitchFamily="34" charset="-122"/>
              </a:rPr>
              <a:t>Elektronik fiyat etiketi, Perakende mağazalarındaki, bilgilerin gerçek zamanlı ve yüksek düzeyde senkronize tutulmasını sağlar  promosyonlar ve bazı ürünlerin sık fiyat değişiklikleri sorununu çözer. Doğayı Korur…</a:t>
            </a:r>
            <a:endParaRPr lang="tr-TR" sz="1200" b="0" i="0" dirty="0">
              <a:effectLst/>
              <a:latin typeface="Microsoft YaHei" panose="020B0503020204020204" pitchFamily="34" charset="-122"/>
              <a:ea typeface="Microsoft YaHei" panose="020B0503020204020204" pitchFamily="34" charset="-122"/>
            </a:endParaRPr>
          </a:p>
        </p:txBody>
      </p:sp>
      <p:pic>
        <p:nvPicPr>
          <p:cNvPr id="1030" name="Picture 6" descr="Çocuklarda para yönetimi nasıl olmalı? - Galeri - Fikriyat Gazetes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110" y="870120"/>
            <a:ext cx="2152280" cy="15712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twork Kontrol Merkezi - Netbo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2110" y="3992136"/>
            <a:ext cx="2076777" cy="1967061"/>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p:cNvSpPr/>
          <p:nvPr/>
        </p:nvSpPr>
        <p:spPr>
          <a:xfrm>
            <a:off x="541473" y="5749796"/>
            <a:ext cx="3238049" cy="923330"/>
          </a:xfrm>
          <a:prstGeom prst="rect">
            <a:avLst/>
          </a:prstGeom>
        </p:spPr>
        <p:txBody>
          <a:bodyPr wrap="square">
            <a:spAutoFit/>
          </a:bodyPr>
          <a:lstStyle/>
          <a:p>
            <a:pPr algn="ctr"/>
            <a:r>
              <a:rPr lang="tr-TR" dirty="0" smtClean="0"/>
              <a:t>Bayi Yönetimi</a:t>
            </a:r>
            <a:endParaRPr lang="tr-TR" dirty="0" smtClean="0">
              <a:effectLst/>
            </a:endParaRPr>
          </a:p>
          <a:p>
            <a:pPr algn="just"/>
            <a:r>
              <a:rPr lang="tr-TR" sz="1200" dirty="0" smtClean="0">
                <a:latin typeface="Microsoft YaHei" panose="020B0503020204020204" pitchFamily="34" charset="-122"/>
                <a:ea typeface="Microsoft YaHei" panose="020B0503020204020204" pitchFamily="34" charset="-122"/>
              </a:rPr>
              <a:t>Dağınık yapıda ki tüm </a:t>
            </a:r>
            <a:r>
              <a:rPr lang="tr-TR" sz="1200" dirty="0" err="1" smtClean="0">
                <a:latin typeface="Microsoft YaHei" panose="020B0503020204020204" pitchFamily="34" charset="-122"/>
                <a:ea typeface="Microsoft YaHei" panose="020B0503020204020204" pitchFamily="34" charset="-122"/>
              </a:rPr>
              <a:t>franchisingleri</a:t>
            </a:r>
            <a:r>
              <a:rPr lang="tr-TR" sz="1200" dirty="0" smtClean="0">
                <a:latin typeface="Microsoft YaHei" panose="020B0503020204020204" pitchFamily="34" charset="-122"/>
                <a:ea typeface="Microsoft YaHei" panose="020B0503020204020204" pitchFamily="34" charset="-122"/>
              </a:rPr>
              <a:t> tek merkezden yönetebilir, bölgesel fiyatlar belirlenebilir, anlık değişimleri yansıtabilir.</a:t>
            </a:r>
            <a:endParaRPr lang="tr-TR" sz="1200" b="0" i="0" dirty="0">
              <a:effectLst/>
              <a:latin typeface="Microsoft YaHei" panose="020B0503020204020204" pitchFamily="34" charset="-122"/>
              <a:ea typeface="Microsoft YaHei" panose="020B0503020204020204" pitchFamily="34" charset="-122"/>
            </a:endParaRPr>
          </a:p>
        </p:txBody>
      </p:sp>
      <p:pic>
        <p:nvPicPr>
          <p:cNvPr id="2" name="REKLAM MÜZİ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09645" y="3419475"/>
            <a:ext cx="6096000" cy="3352800"/>
          </a:xfrm>
          <a:prstGeom prst="rect">
            <a:avLst/>
          </a:prstGeom>
        </p:spPr>
      </p:pic>
    </p:spTree>
    <p:extLst>
      <p:ext uri="{BB962C8B-B14F-4D97-AF65-F5344CB8AC3E}">
        <p14:creationId xmlns:p14="http://schemas.microsoft.com/office/powerpoint/2010/main" val="127283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43"/>
            <a:ext cx="12192000" cy="993801"/>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8705" t="39117" r="7121" b="36178"/>
          <a:stretch/>
        </p:blipFill>
        <p:spPr>
          <a:xfrm>
            <a:off x="8610600" y="-52368"/>
            <a:ext cx="2952000" cy="612000"/>
          </a:xfrm>
          <a:prstGeom prst="rect">
            <a:avLst/>
          </a:prstGeom>
        </p:spPr>
      </p:pic>
      <p:sp>
        <p:nvSpPr>
          <p:cNvPr id="6" name="Metin kutusu 5"/>
          <p:cNvSpPr txBox="1"/>
          <p:nvPr/>
        </p:nvSpPr>
        <p:spPr>
          <a:xfrm>
            <a:off x="152400" y="18716"/>
            <a:ext cx="6840828" cy="707886"/>
          </a:xfrm>
          <a:prstGeom prst="rect">
            <a:avLst/>
          </a:prstGeom>
          <a:noFill/>
        </p:spPr>
        <p:txBody>
          <a:bodyPr wrap="square" rtlCol="0">
            <a:spAutoFit/>
          </a:bodyPr>
          <a:lstStyle/>
          <a:p>
            <a:r>
              <a:rPr lang="tr-TR" sz="2000" b="1" dirty="0" smtClean="0">
                <a:solidFill>
                  <a:schemeClr val="bg1"/>
                </a:solidFill>
              </a:rPr>
              <a:t>NEDEN RC-TAG VE RAKİPLERİ</a:t>
            </a:r>
            <a:endParaRPr lang="tr-TR" sz="2000" b="1" dirty="0">
              <a:solidFill>
                <a:schemeClr val="bg1"/>
              </a:solidFill>
            </a:endParaRPr>
          </a:p>
          <a:p>
            <a:endParaRPr lang="tr-TR" sz="2000" b="1" dirty="0">
              <a:solidFill>
                <a:schemeClr val="bg1"/>
              </a:solidFill>
            </a:endParaRPr>
          </a:p>
        </p:txBody>
      </p:sp>
      <p:sp>
        <p:nvSpPr>
          <p:cNvPr id="2" name="Metin kutusu 1"/>
          <p:cNvSpPr txBox="1"/>
          <p:nvPr/>
        </p:nvSpPr>
        <p:spPr>
          <a:xfrm>
            <a:off x="390525" y="1036683"/>
            <a:ext cx="5581650" cy="5755422"/>
          </a:xfrm>
          <a:prstGeom prst="rect">
            <a:avLst/>
          </a:prstGeom>
          <a:noFill/>
        </p:spPr>
        <p:txBody>
          <a:bodyPr wrap="square" rtlCol="0">
            <a:spAutoFit/>
          </a:bodyPr>
          <a:lstStyle/>
          <a:p>
            <a:pPr marL="171450" indent="-171450" algn="just">
              <a:buFont typeface="Wingdings" panose="05000000000000000000" pitchFamily="2" charset="2"/>
              <a:buChar char="Ø"/>
            </a:pPr>
            <a:r>
              <a:rPr lang="tr-TR" sz="1600" dirty="0" smtClean="0"/>
              <a:t>2.4 </a:t>
            </a:r>
            <a:r>
              <a:rPr lang="tr-TR" sz="1600" dirty="0" err="1"/>
              <a:t>Ghz</a:t>
            </a:r>
            <a:r>
              <a:rPr lang="tr-TR" sz="1600" dirty="0"/>
              <a:t> kablosuz erişim protokolü ile rakiplerimize göre daha </a:t>
            </a:r>
            <a:r>
              <a:rPr lang="tr-TR" sz="1600" dirty="0" smtClean="0"/>
              <a:t>güvenli.</a:t>
            </a:r>
          </a:p>
          <a:p>
            <a:pPr marL="171450" indent="-171450" algn="just">
              <a:buFont typeface="Wingdings" panose="05000000000000000000" pitchFamily="2" charset="2"/>
              <a:buChar char="Ø"/>
            </a:pPr>
            <a:r>
              <a:rPr lang="tr-TR" sz="1600" dirty="0" smtClean="0"/>
              <a:t>433 </a:t>
            </a:r>
            <a:r>
              <a:rPr lang="tr-TR" sz="1600" dirty="0" err="1"/>
              <a:t>Mhz</a:t>
            </a:r>
            <a:r>
              <a:rPr lang="tr-TR" sz="1600" dirty="0"/>
              <a:t> iletişim protokolüne göre daha yüksek veri aktarım hızı ve </a:t>
            </a:r>
            <a:r>
              <a:rPr lang="tr-TR" sz="1600" dirty="0" smtClean="0"/>
              <a:t>kapasitesi.</a:t>
            </a:r>
          </a:p>
          <a:p>
            <a:pPr marL="171450" indent="-171450" algn="just">
              <a:buFont typeface="Wingdings" panose="05000000000000000000" pitchFamily="2" charset="2"/>
              <a:buChar char="Ø"/>
            </a:pPr>
            <a:r>
              <a:rPr lang="tr-TR" sz="1600" dirty="0" smtClean="0"/>
              <a:t>Uygun </a:t>
            </a:r>
            <a:r>
              <a:rPr lang="tr-TR" sz="1600" dirty="0" err="1" smtClean="0"/>
              <a:t>maliyetlendirme</a:t>
            </a:r>
            <a:r>
              <a:rPr lang="tr-TR" sz="1600" dirty="0" smtClean="0"/>
              <a:t> </a:t>
            </a:r>
            <a:r>
              <a:rPr lang="tr-TR" sz="1600" dirty="0"/>
              <a:t>433 </a:t>
            </a:r>
            <a:r>
              <a:rPr lang="tr-TR" sz="1600" dirty="0" err="1"/>
              <a:t>Mhz</a:t>
            </a:r>
            <a:r>
              <a:rPr lang="tr-TR" sz="1600" dirty="0"/>
              <a:t> </a:t>
            </a:r>
            <a:r>
              <a:rPr lang="tr-TR" sz="1600" dirty="0" smtClean="0"/>
              <a:t>AP’lere göre </a:t>
            </a:r>
            <a:r>
              <a:rPr lang="tr-TR" sz="1600" dirty="0"/>
              <a:t>daha uygun ve güncel bir </a:t>
            </a:r>
            <a:r>
              <a:rPr lang="tr-TR" sz="1600" dirty="0" smtClean="0"/>
              <a:t>teknolojidir.</a:t>
            </a:r>
          </a:p>
          <a:p>
            <a:pPr marL="171450" indent="-171450" algn="just">
              <a:buFont typeface="Wingdings" panose="05000000000000000000" pitchFamily="2" charset="2"/>
              <a:buChar char="Ø"/>
            </a:pPr>
            <a:r>
              <a:rPr lang="tr-TR" sz="1600" dirty="0" smtClean="0"/>
              <a:t>Kolay </a:t>
            </a:r>
            <a:r>
              <a:rPr lang="tr-TR" sz="1600" dirty="0"/>
              <a:t>erişilebilirlik. Kullanılan teknoloji güncel bir protokol olduğu için tedarik problemleri ortadan </a:t>
            </a:r>
            <a:r>
              <a:rPr lang="tr-TR" sz="1600" dirty="0" smtClean="0"/>
              <a:t>kalkar.</a:t>
            </a:r>
          </a:p>
          <a:p>
            <a:pPr marL="171450" indent="-171450" algn="just">
              <a:buFont typeface="Wingdings" panose="05000000000000000000" pitchFamily="2" charset="2"/>
              <a:buChar char="Ø"/>
            </a:pPr>
            <a:r>
              <a:rPr lang="tr-TR" sz="1600" dirty="0" smtClean="0"/>
              <a:t>Kendi </a:t>
            </a:r>
            <a:r>
              <a:rPr lang="tr-TR" sz="1600" dirty="0"/>
              <a:t>yazılım ekibimizle özelleştirilebilir yerli ve milli Kullanıcı dostu ara </a:t>
            </a:r>
            <a:r>
              <a:rPr lang="tr-TR" sz="1600" dirty="0" smtClean="0"/>
              <a:t>yüzü ile yazılımımız fark atmaktadır.</a:t>
            </a:r>
          </a:p>
          <a:p>
            <a:pPr marL="171450" indent="-171450" algn="just">
              <a:buFont typeface="Wingdings" panose="05000000000000000000" pitchFamily="2" charset="2"/>
              <a:buChar char="Ø"/>
            </a:pPr>
            <a:r>
              <a:rPr lang="tr-TR" sz="1600" dirty="0" smtClean="0"/>
              <a:t>Kolay </a:t>
            </a:r>
            <a:r>
              <a:rPr lang="tr-TR" sz="1600" dirty="0"/>
              <a:t>entegrasyon. En güncel iletişim teknolojilerine uygun ve IOT ile entegre edilebilir akıllı mağaza sistemleri projelerine </a:t>
            </a:r>
            <a:r>
              <a:rPr lang="tr-TR" sz="1600" dirty="0" smtClean="0"/>
              <a:t>uygundur.</a:t>
            </a:r>
          </a:p>
          <a:p>
            <a:pPr marL="171450" indent="-171450" algn="just">
              <a:buFont typeface="Wingdings" panose="05000000000000000000" pitchFamily="2" charset="2"/>
              <a:buChar char="Ø"/>
            </a:pPr>
            <a:r>
              <a:rPr lang="tr-TR" sz="1600" dirty="0" smtClean="0"/>
              <a:t>Gerekli </a:t>
            </a:r>
            <a:r>
              <a:rPr lang="tr-TR" sz="1600" dirty="0"/>
              <a:t>ihtiyaçlara daha kolay çözüm. Menzil genişletme, daha fazla cihaz kontrol etmek için tak çalıştır menzil genişletici AP </a:t>
            </a:r>
            <a:r>
              <a:rPr lang="tr-TR" sz="1600" dirty="0" err="1"/>
              <a:t>ler</a:t>
            </a:r>
            <a:r>
              <a:rPr lang="tr-TR" sz="1600" dirty="0"/>
              <a:t> ile tek bir cihaz ile 5000 adete kadar cihaz </a:t>
            </a:r>
            <a:r>
              <a:rPr lang="tr-TR" sz="1600" dirty="0" smtClean="0"/>
              <a:t>kontrolü.</a:t>
            </a:r>
          </a:p>
          <a:p>
            <a:pPr marL="171450" indent="-171450" algn="just">
              <a:buFont typeface="Wingdings" panose="05000000000000000000" pitchFamily="2" charset="2"/>
              <a:buChar char="Ø"/>
            </a:pPr>
            <a:r>
              <a:rPr lang="tr-TR" sz="1600" dirty="0" smtClean="0"/>
              <a:t>2.4 </a:t>
            </a:r>
            <a:r>
              <a:rPr lang="tr-TR" sz="1600" dirty="0" err="1"/>
              <a:t>Ghz</a:t>
            </a:r>
            <a:r>
              <a:rPr lang="tr-TR" sz="1600" dirty="0"/>
              <a:t> ile nesnelerin, duvar gibi engellerin çok olduğu alanlarda daha güçlü yayın yapabilme, rakiplerimiz birçoğu 433 </a:t>
            </a:r>
            <a:r>
              <a:rPr lang="tr-TR" sz="1600" dirty="0" err="1"/>
              <a:t>Mhz</a:t>
            </a:r>
            <a:r>
              <a:rPr lang="tr-TR" sz="1600" dirty="0"/>
              <a:t> kontrolcü kullanmaktadır. 2.4 </a:t>
            </a:r>
            <a:r>
              <a:rPr lang="tr-TR" sz="1600" dirty="0" err="1"/>
              <a:t>Ghz</a:t>
            </a:r>
            <a:r>
              <a:rPr lang="tr-TR" sz="1600" dirty="0"/>
              <a:t> Bandın da 433 </a:t>
            </a:r>
            <a:r>
              <a:rPr lang="tr-TR" sz="1600" dirty="0" err="1"/>
              <a:t>Mhz</a:t>
            </a:r>
            <a:r>
              <a:rPr lang="tr-TR" sz="1600" dirty="0"/>
              <a:t> in yayın yaptığı alanın 3 katı yayın </a:t>
            </a:r>
            <a:r>
              <a:rPr lang="tr-TR" sz="1600" dirty="0" smtClean="0"/>
              <a:t>yapabilmektedir. Bu sayede daha çok etikete ulaşım sağlayabilmekteyiz.</a:t>
            </a:r>
          </a:p>
          <a:p>
            <a:pPr marL="171450" indent="-171450" algn="just">
              <a:buFont typeface="Wingdings" panose="05000000000000000000" pitchFamily="2" charset="2"/>
              <a:buChar char="Ø"/>
            </a:pPr>
            <a:r>
              <a:rPr lang="tr-TR" sz="1600" dirty="0" smtClean="0"/>
              <a:t>2.4 </a:t>
            </a:r>
            <a:r>
              <a:rPr lang="tr-TR" sz="1600" dirty="0" err="1"/>
              <a:t>Ghz</a:t>
            </a:r>
            <a:r>
              <a:rPr lang="tr-TR" sz="1600" dirty="0"/>
              <a:t> ile haberleşen etiketlerimiz daha uzun pil ömrü ve </a:t>
            </a:r>
            <a:r>
              <a:rPr lang="tr-TR" sz="1600" dirty="0" err="1" smtClean="0"/>
              <a:t>opsiyonel</a:t>
            </a:r>
            <a:r>
              <a:rPr lang="tr-TR" sz="1600" dirty="0" smtClean="0"/>
              <a:t> </a:t>
            </a:r>
            <a:r>
              <a:rPr lang="tr-TR" sz="1600" dirty="0"/>
              <a:t>özellikler ekleyebilme imkanı sağlamaktadır</a:t>
            </a:r>
          </a:p>
        </p:txBody>
      </p:sp>
      <p:pic>
        <p:nvPicPr>
          <p:cNvPr id="7" name="Resim 6"/>
          <p:cNvPicPr>
            <a:picLocks noChangeAspect="1"/>
          </p:cNvPicPr>
          <p:nvPr/>
        </p:nvPicPr>
        <p:blipFill>
          <a:blip r:embed="rId4"/>
          <a:stretch>
            <a:fillRect/>
          </a:stretch>
        </p:blipFill>
        <p:spPr>
          <a:xfrm>
            <a:off x="6376987" y="1012517"/>
            <a:ext cx="5686425" cy="5819775"/>
          </a:xfrm>
          <a:prstGeom prst="rect">
            <a:avLst/>
          </a:prstGeom>
        </p:spPr>
      </p:pic>
    </p:spTree>
    <p:extLst>
      <p:ext uri="{BB962C8B-B14F-4D97-AF65-F5344CB8AC3E}">
        <p14:creationId xmlns:p14="http://schemas.microsoft.com/office/powerpoint/2010/main" val="3499721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393</Words>
  <Application>Microsoft Office PowerPoint</Application>
  <PresentationFormat>Geniş ekran</PresentationFormat>
  <Paragraphs>58</Paragraphs>
  <Slides>8</Slides>
  <Notes>0</Notes>
  <HiddenSlides>0</HiddenSlides>
  <MMClips>2</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vt:i4>
      </vt:variant>
    </vt:vector>
  </HeadingPairs>
  <TitlesOfParts>
    <vt:vector size="14" baseType="lpstr">
      <vt:lpstr>Microsoft YaHei</vt:lpstr>
      <vt:lpstr>Arial</vt:lpstr>
      <vt:lpstr>Calibri</vt:lpstr>
      <vt:lpstr>Calibri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 FATİH ALPARSLAN</dc:creator>
  <cp:lastModifiedBy>MEHMET FATİH ALPARSLAN</cp:lastModifiedBy>
  <cp:revision>34</cp:revision>
  <dcterms:created xsi:type="dcterms:W3CDTF">2021-11-27T06:58:49Z</dcterms:created>
  <dcterms:modified xsi:type="dcterms:W3CDTF">2021-11-29T19:38:25Z</dcterms:modified>
</cp:coreProperties>
</file>